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2" r:id="rId3"/>
    <p:sldId id="257" r:id="rId4"/>
    <p:sldId id="258" r:id="rId5"/>
    <p:sldId id="266" r:id="rId6"/>
    <p:sldId id="260" r:id="rId7"/>
    <p:sldId id="263" r:id="rId8"/>
    <p:sldId id="264" r:id="rId9"/>
    <p:sldId id="25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3BC2BD5-74A1-429A-9926-288404CF8992}" type="datetimeFigureOut">
              <a:rPr lang="en-CA" smtClean="0"/>
              <a:t>05/05/2012</a:t>
            </a:fld>
            <a:endParaRPr lang="en-CA"/>
          </a:p>
        </p:txBody>
      </p:sp>
      <p:sp>
        <p:nvSpPr>
          <p:cNvPr id="8" name="Slide Number Placeholder 7"/>
          <p:cNvSpPr>
            <a:spLocks noGrp="1"/>
          </p:cNvSpPr>
          <p:nvPr>
            <p:ph type="sldNum" sz="quarter" idx="11"/>
          </p:nvPr>
        </p:nvSpPr>
        <p:spPr/>
        <p:txBody>
          <a:bodyPr/>
          <a:lstStyle/>
          <a:p>
            <a:fld id="{28EDDBA4-7DAC-40CC-94B5-2A12720EFFCF}" type="slidenum">
              <a:rPr lang="en-CA" smtClean="0"/>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BC2BD5-74A1-429A-9926-288404CF8992}" type="datetimeFigureOut">
              <a:rPr lang="en-CA" smtClean="0"/>
              <a:t>05/05/2012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EDDBA4-7DAC-40CC-94B5-2A12720EFFCF}"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BC2BD5-74A1-429A-9926-288404CF8992}" type="datetimeFigureOut">
              <a:rPr lang="en-CA" smtClean="0"/>
              <a:t>05/05/2012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8EDDBA4-7DAC-40CC-94B5-2A12720EFFCF}"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93BC2BD5-74A1-429A-9926-288404CF8992}" type="datetimeFigureOut">
              <a:rPr lang="en-CA" smtClean="0"/>
              <a:t>05/05/2012</a:t>
            </a:fld>
            <a:endParaRPr lang="en-CA"/>
          </a:p>
        </p:txBody>
      </p:sp>
      <p:sp>
        <p:nvSpPr>
          <p:cNvPr id="10" name="Slide Number Placeholder 9"/>
          <p:cNvSpPr>
            <a:spLocks noGrp="1"/>
          </p:cNvSpPr>
          <p:nvPr>
            <p:ph type="sldNum" sz="quarter" idx="15"/>
          </p:nvPr>
        </p:nvSpPr>
        <p:spPr/>
        <p:txBody>
          <a:bodyPr/>
          <a:lstStyle/>
          <a:p>
            <a:fld id="{28EDDBA4-7DAC-40CC-94B5-2A12720EFFCF}" type="slidenum">
              <a:rPr lang="en-CA" smtClean="0"/>
              <a:t>‹#›</a:t>
            </a:fld>
            <a:endParaRPr lang="en-CA"/>
          </a:p>
        </p:txBody>
      </p:sp>
      <p:sp>
        <p:nvSpPr>
          <p:cNvPr id="11" name="Footer Placeholder 10"/>
          <p:cNvSpPr>
            <a:spLocks noGrp="1"/>
          </p:cNvSpPr>
          <p:nvPr>
            <p:ph type="ftr" sz="quarter" idx="16"/>
          </p:nvPr>
        </p:nvSpPr>
        <p:spPr/>
        <p:txBody>
          <a:bodyPr/>
          <a:lstStyle/>
          <a:p>
            <a:endParaRPr lang="en-CA"/>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3BC2BD5-74A1-429A-9926-288404CF8992}" type="datetimeFigureOut">
              <a:rPr lang="en-CA" smtClean="0"/>
              <a:t>05/05/2012</a:t>
            </a:fld>
            <a:endParaRPr lang="en-CA"/>
          </a:p>
        </p:txBody>
      </p:sp>
      <p:sp>
        <p:nvSpPr>
          <p:cNvPr id="8" name="Slide Number Placeholder 7"/>
          <p:cNvSpPr>
            <a:spLocks noGrp="1"/>
          </p:cNvSpPr>
          <p:nvPr>
            <p:ph type="sldNum" sz="quarter" idx="11"/>
          </p:nvPr>
        </p:nvSpPr>
        <p:spPr/>
        <p:txBody>
          <a:bodyPr/>
          <a:lstStyle/>
          <a:p>
            <a:fld id="{28EDDBA4-7DAC-40CC-94B5-2A12720EFFCF}" type="slidenum">
              <a:rPr lang="en-CA" smtClean="0"/>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93BC2BD5-74A1-429A-9926-288404CF8992}" type="datetimeFigureOut">
              <a:rPr lang="en-CA" smtClean="0"/>
              <a:t>05/05/2012</a:t>
            </a:fld>
            <a:endParaRPr lang="en-CA"/>
          </a:p>
        </p:txBody>
      </p:sp>
      <p:sp>
        <p:nvSpPr>
          <p:cNvPr id="10" name="Slide Number Placeholder 9"/>
          <p:cNvSpPr>
            <a:spLocks noGrp="1"/>
          </p:cNvSpPr>
          <p:nvPr>
            <p:ph type="sldNum" sz="quarter" idx="11"/>
          </p:nvPr>
        </p:nvSpPr>
        <p:spPr/>
        <p:txBody>
          <a:bodyPr/>
          <a:lstStyle/>
          <a:p>
            <a:fld id="{28EDDBA4-7DAC-40CC-94B5-2A12720EFFCF}" type="slidenum">
              <a:rPr lang="en-CA" smtClean="0"/>
              <a:t>‹#›</a:t>
            </a:fld>
            <a:endParaRPr lang="en-CA"/>
          </a:p>
        </p:txBody>
      </p:sp>
      <p:sp>
        <p:nvSpPr>
          <p:cNvPr id="11" name="Footer Placeholder 10"/>
          <p:cNvSpPr>
            <a:spLocks noGrp="1"/>
          </p:cNvSpPr>
          <p:nvPr>
            <p:ph type="ftr" sz="quarter" idx="12"/>
          </p:nvPr>
        </p:nvSpPr>
        <p:spPr>
          <a:xfrm>
            <a:off x="493776" y="6356350"/>
            <a:ext cx="5102352" cy="365125"/>
          </a:xfrm>
        </p:spPr>
        <p:txBody>
          <a:bodyPr/>
          <a:lstStyle/>
          <a:p>
            <a:endParaRPr lang="en-CA"/>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93BC2BD5-74A1-429A-9926-288404CF8992}" type="datetimeFigureOut">
              <a:rPr lang="en-CA" smtClean="0"/>
              <a:t>05/05/2012</a:t>
            </a:fld>
            <a:endParaRPr lang="en-CA"/>
          </a:p>
        </p:txBody>
      </p:sp>
      <p:sp>
        <p:nvSpPr>
          <p:cNvPr id="11" name="Slide Number Placeholder 10"/>
          <p:cNvSpPr>
            <a:spLocks noGrp="1"/>
          </p:cNvSpPr>
          <p:nvPr>
            <p:ph type="sldNum" sz="quarter" idx="11"/>
          </p:nvPr>
        </p:nvSpPr>
        <p:spPr/>
        <p:txBody>
          <a:bodyPr/>
          <a:lstStyle/>
          <a:p>
            <a:fld id="{28EDDBA4-7DAC-40CC-94B5-2A12720EFFCF}" type="slidenum">
              <a:rPr lang="en-CA" smtClean="0"/>
              <a:t>‹#›</a:t>
            </a:fld>
            <a:endParaRPr lang="en-CA"/>
          </a:p>
        </p:txBody>
      </p:sp>
      <p:sp>
        <p:nvSpPr>
          <p:cNvPr id="12" name="Footer Placeholder 11"/>
          <p:cNvSpPr>
            <a:spLocks noGrp="1"/>
          </p:cNvSpPr>
          <p:nvPr>
            <p:ph type="ftr" sz="quarter" idx="12"/>
          </p:nvPr>
        </p:nvSpPr>
        <p:spPr>
          <a:xfrm>
            <a:off x="493776" y="6356350"/>
            <a:ext cx="5102352" cy="365125"/>
          </a:xfrm>
        </p:spPr>
        <p:txBody>
          <a:bodyPr/>
          <a:lstStyle/>
          <a:p>
            <a:endParaRPr lang="en-C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93BC2BD5-74A1-429A-9926-288404CF8992}" type="datetimeFigureOut">
              <a:rPr lang="en-CA" smtClean="0"/>
              <a:t>05/05/2012</a:t>
            </a:fld>
            <a:endParaRPr lang="en-CA"/>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28EDDBA4-7DAC-40CC-94B5-2A12720EFFCF}" type="slidenum">
              <a:rPr lang="en-CA" smtClean="0"/>
              <a:t>‹#›</a:t>
            </a:fld>
            <a:endParaRPr lang="en-CA"/>
          </a:p>
        </p:txBody>
      </p:sp>
      <p:sp>
        <p:nvSpPr>
          <p:cNvPr id="6" name="Footer Placeholder 5"/>
          <p:cNvSpPr>
            <a:spLocks noGrp="1"/>
          </p:cNvSpPr>
          <p:nvPr>
            <p:ph type="ftr" sz="quarter" idx="12"/>
          </p:nvPr>
        </p:nvSpPr>
        <p:spPr/>
        <p:txBody>
          <a:bodyPr/>
          <a:lstStyle/>
          <a:p>
            <a:endParaRPr lang="en-C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BC2BD5-74A1-429A-9926-288404CF8992}" type="datetimeFigureOut">
              <a:rPr lang="en-CA" smtClean="0"/>
              <a:t>05/05/2012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8EDDBA4-7DAC-40CC-94B5-2A12720EFFCF}"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3BC2BD5-74A1-429A-9926-288404CF8992}" type="datetimeFigureOut">
              <a:rPr lang="en-CA" smtClean="0"/>
              <a:t>05/05/2012</a:t>
            </a:fld>
            <a:endParaRPr lang="en-CA"/>
          </a:p>
        </p:txBody>
      </p:sp>
      <p:sp>
        <p:nvSpPr>
          <p:cNvPr id="9" name="Slide Number Placeholder 8"/>
          <p:cNvSpPr>
            <a:spLocks noGrp="1"/>
          </p:cNvSpPr>
          <p:nvPr>
            <p:ph type="sldNum" sz="quarter" idx="11"/>
          </p:nvPr>
        </p:nvSpPr>
        <p:spPr/>
        <p:txBody>
          <a:bodyPr/>
          <a:lstStyle/>
          <a:p>
            <a:fld id="{28EDDBA4-7DAC-40CC-94B5-2A12720EFFCF}" type="slidenum">
              <a:rPr lang="en-CA" smtClean="0"/>
              <a:t>‹#›</a:t>
            </a:fld>
            <a:endParaRPr lang="en-CA"/>
          </a:p>
        </p:txBody>
      </p:sp>
      <p:sp>
        <p:nvSpPr>
          <p:cNvPr id="10" name="Footer Placeholder 9"/>
          <p:cNvSpPr>
            <a:spLocks noGrp="1"/>
          </p:cNvSpPr>
          <p:nvPr>
            <p:ph type="ftr" sz="quarter" idx="12"/>
          </p:nvPr>
        </p:nvSpPr>
        <p:spPr>
          <a:xfrm>
            <a:off x="493776" y="6356350"/>
            <a:ext cx="5102352" cy="365125"/>
          </a:xfrm>
        </p:spPr>
        <p:txBody>
          <a:bodyPr/>
          <a:lstStyle/>
          <a:p>
            <a:endParaRPr lang="en-C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3BC2BD5-74A1-429A-9926-288404CF8992}" type="datetimeFigureOut">
              <a:rPr lang="en-CA" smtClean="0"/>
              <a:t>05/05/2012</a:t>
            </a:fld>
            <a:endParaRPr lang="en-CA"/>
          </a:p>
        </p:txBody>
      </p:sp>
      <p:sp>
        <p:nvSpPr>
          <p:cNvPr id="9" name="Slide Number Placeholder 8"/>
          <p:cNvSpPr>
            <a:spLocks noGrp="1"/>
          </p:cNvSpPr>
          <p:nvPr>
            <p:ph type="sldNum" sz="quarter" idx="11"/>
          </p:nvPr>
        </p:nvSpPr>
        <p:spPr/>
        <p:txBody>
          <a:bodyPr/>
          <a:lstStyle/>
          <a:p>
            <a:fld id="{28EDDBA4-7DAC-40CC-94B5-2A12720EFFCF}" type="slidenum">
              <a:rPr lang="en-CA" smtClean="0"/>
              <a:t>‹#›</a:t>
            </a:fld>
            <a:endParaRPr lang="en-CA"/>
          </a:p>
        </p:txBody>
      </p:sp>
      <p:sp>
        <p:nvSpPr>
          <p:cNvPr id="10" name="Footer Placeholder 9"/>
          <p:cNvSpPr>
            <a:spLocks noGrp="1"/>
          </p:cNvSpPr>
          <p:nvPr>
            <p:ph type="ftr" sz="quarter" idx="12"/>
          </p:nvPr>
        </p:nvSpPr>
        <p:spPr>
          <a:xfrm>
            <a:off x="493776" y="6356350"/>
            <a:ext cx="5102352" cy="365125"/>
          </a:xfrm>
        </p:spPr>
        <p:txBody>
          <a:bodyPr/>
          <a:lstStyle/>
          <a:p>
            <a:endParaRPr lang="en-CA"/>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93BC2BD5-74A1-429A-9926-288404CF8992}" type="datetimeFigureOut">
              <a:rPr lang="en-CA" smtClean="0"/>
              <a:t>05/05/2012</a:t>
            </a:fld>
            <a:endParaRPr lang="en-CA"/>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n-CA"/>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28EDDBA4-7DAC-40CC-94B5-2A12720EFFCF}" type="slidenum">
              <a:rPr lang="en-CA" smtClean="0"/>
              <a:t>‹#›</a:t>
            </a:fld>
            <a:endParaRPr lang="en-CA"/>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library.thinkquest.org/03oct/00544/english/tornadoes_facts.htm" TargetMode="External"/><Relationship Id="rId13" Type="http://schemas.openxmlformats.org/officeDocument/2006/relationships/hyperlink" Target="http://www.crh.noaa.gov/pah/?n=1925tor" TargetMode="External"/><Relationship Id="rId3" Type="http://schemas.openxmlformats.org/officeDocument/2006/relationships/hyperlink" Target="http://en.wikipedia.org/wiki/Tornado" TargetMode="External"/><Relationship Id="rId7" Type="http://schemas.openxmlformats.org/officeDocument/2006/relationships/hyperlink" Target="http://en.wikipedia.org/wiki/File:1925tornado-p2o-b.jpg" TargetMode="External"/><Relationship Id="rId12" Type="http://schemas.openxmlformats.org/officeDocument/2006/relationships/hyperlink" Target="http://www.history.com/this-day-in-history/the-tri-state-tornado" TargetMode="Externa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hyperlink" Target="http://en.wikipedia.org/wiki/File:Tri-State_Tornado_Damage_Longview_School.jpg" TargetMode="External"/><Relationship Id="rId11" Type="http://schemas.openxmlformats.org/officeDocument/2006/relationships/hyperlink" Target="http://www.theweatherchannelkids.com/weather_ed/weather_encyclopedia/tornadoes/types_of_tornadoes/" TargetMode="External"/><Relationship Id="rId5" Type="http://schemas.openxmlformats.org/officeDocument/2006/relationships/hyperlink" Target="http://el.wikipedia.org/wiki/%CE%91%CF%81%CF%87%CE%B5%CE%AF%CE%BF:Tri-State_Tornado_trackmap_cropped.png" TargetMode="External"/><Relationship Id="rId15" Type="http://schemas.openxmlformats.org/officeDocument/2006/relationships/hyperlink" Target="http://www.wunderground.com/blog/weatherhistorian/comment.html?entrynum=21" TargetMode="External"/><Relationship Id="rId10" Type="http://schemas.openxmlformats.org/officeDocument/2006/relationships/hyperlink" Target="http://www.crwflags.com/fotw/flags/us.html" TargetMode="External"/><Relationship Id="rId4" Type="http://schemas.openxmlformats.org/officeDocument/2006/relationships/hyperlink" Target="http://en.wikipedia.org/wiki/Tri-State_Tornado" TargetMode="External"/><Relationship Id="rId9" Type="http://schemas.openxmlformats.org/officeDocument/2006/relationships/hyperlink" Target="http://science.nationalgeographic.com/science/photos/clouds/" TargetMode="External"/><Relationship Id="rId14" Type="http://schemas.openxmlformats.org/officeDocument/2006/relationships/hyperlink" Target="http://www.in.gov/history/3774.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1340768"/>
            <a:ext cx="6172199" cy="2251579"/>
          </a:xfrm>
        </p:spPr>
        <p:txBody>
          <a:bodyPr>
            <a:normAutofit/>
          </a:bodyPr>
          <a:lstStyle/>
          <a:p>
            <a:endParaRPr lang="en-CA" sz="4800" dirty="0"/>
          </a:p>
        </p:txBody>
      </p:sp>
      <p:sp>
        <p:nvSpPr>
          <p:cNvPr id="3" name="Subtitle 2"/>
          <p:cNvSpPr>
            <a:spLocks noGrp="1"/>
          </p:cNvSpPr>
          <p:nvPr>
            <p:ph type="subTitle" idx="1"/>
          </p:nvPr>
        </p:nvSpPr>
        <p:spPr/>
        <p:txBody>
          <a:bodyPr>
            <a:normAutofit/>
          </a:bodyPr>
          <a:lstStyle/>
          <a:p>
            <a:r>
              <a:rPr lang="en-CA" b="1" dirty="0" smtClean="0"/>
              <a:t> </a:t>
            </a:r>
            <a:endParaRPr lang="en-CA" b="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6031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554480"/>
            <a:ext cx="8604270" cy="1979466"/>
          </a:xfrm>
        </p:spPr>
        <p:txBody>
          <a:bodyPr>
            <a:noAutofit/>
          </a:bodyPr>
          <a:lstStyle/>
          <a:p>
            <a:endParaRPr lang="en-CA" sz="115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331640" y="2204864"/>
            <a:ext cx="7272808" cy="4339650"/>
          </a:xfrm>
          <a:prstGeom prst="rect">
            <a:avLst/>
          </a:prstGeom>
          <a:noFill/>
        </p:spPr>
        <p:txBody>
          <a:bodyPr wrap="square" rtlCol="0">
            <a:spAutoFit/>
          </a:bodyPr>
          <a:lstStyle/>
          <a:p>
            <a:r>
              <a:rPr lang="en-CA" sz="13800" b="1" dirty="0" smtClean="0">
                <a:solidFill>
                  <a:schemeClr val="bg1">
                    <a:lumMod val="50000"/>
                  </a:schemeClr>
                </a:solidFill>
              </a:rPr>
              <a:t>Tri state tornado</a:t>
            </a:r>
            <a:endParaRPr lang="en-CA" sz="13800" b="1" dirty="0">
              <a:solidFill>
                <a:schemeClr val="bg1">
                  <a:lumMod val="50000"/>
                </a:schemeClr>
              </a:solidFill>
            </a:endParaRPr>
          </a:p>
        </p:txBody>
      </p:sp>
    </p:spTree>
    <p:extLst>
      <p:ext uri="{BB962C8B-B14F-4D97-AF65-F5344CB8AC3E}">
        <p14:creationId xmlns:p14="http://schemas.microsoft.com/office/powerpoint/2010/main" val="2943679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51520" y="188640"/>
            <a:ext cx="8784976" cy="6336704"/>
          </a:xfrm>
        </p:spPr>
        <p:txBody>
          <a:bodyPr>
            <a:normAutofit/>
          </a:bodyPr>
          <a:lstStyle/>
          <a:p>
            <a:r>
              <a:rPr lang="en-CA" sz="2400" i="0" dirty="0" smtClean="0"/>
              <a:t>A few hours ago a deadly Tornado formed  in the borders of the U.S. It is confirmed that this is the </a:t>
            </a:r>
            <a:r>
              <a:rPr lang="en-CA" sz="2400" i="0" dirty="0" smtClean="0"/>
              <a:t>deadliest </a:t>
            </a:r>
            <a:r>
              <a:rPr lang="en-CA" sz="2400" i="0" dirty="0" smtClean="0"/>
              <a:t>tornado in the U.S. history. If you look at the map below, you can see that The tornado has traveled in a almost straight line passing through south-eastern Missouri, southern Illinois and south-western Indiana leaving tracks of destruction everywhere</a:t>
            </a:r>
            <a:r>
              <a:rPr lang="en-CA" sz="2400" i="0" dirty="0" smtClean="0"/>
              <a:t>. Biggest destruction and most lives taken was recorded in </a:t>
            </a:r>
            <a:r>
              <a:rPr lang="en-CA" sz="2400" i="0" dirty="0" smtClean="0"/>
              <a:t>the state of Illinois. The tornado </a:t>
            </a:r>
            <a:r>
              <a:rPr lang="en-CA" sz="2400" i="0" dirty="0" smtClean="0"/>
              <a:t>is </a:t>
            </a:r>
            <a:r>
              <a:rPr lang="en-CA" sz="2400" i="0" dirty="0" smtClean="0"/>
              <a:t>ranked as F5 </a:t>
            </a:r>
            <a:r>
              <a:rPr lang="en-CA" sz="2400" i="0" dirty="0" smtClean="0"/>
              <a:t>tornado, </a:t>
            </a:r>
            <a:r>
              <a:rPr lang="en-CA" sz="2400" i="0" dirty="0" smtClean="0"/>
              <a:t>meaning its size and power couldn’t get bigger. The tornado was leaving destruction for 3 and a half hours</a:t>
            </a:r>
            <a:r>
              <a:rPr lang="en-CA" sz="2400" i="0" dirty="0" smtClean="0"/>
              <a:t>.</a:t>
            </a:r>
          </a:p>
          <a:p>
            <a:endParaRPr lang="en-CA" sz="2400" i="0" dirty="0" smtClean="0"/>
          </a:p>
          <a:p>
            <a:endParaRPr lang="en-CA" sz="2400" i="0" dirty="0" smtClean="0"/>
          </a:p>
          <a:p>
            <a:endParaRPr lang="en-CA" sz="2800" i="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149080"/>
            <a:ext cx="4752528" cy="2852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1488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5517232"/>
            <a:ext cx="1163484" cy="753018"/>
          </a:xfrm>
        </p:spPr>
        <p:txBody>
          <a:bodyPr/>
          <a:lstStyle/>
          <a:p>
            <a:r>
              <a:rPr lang="en-CA" dirty="0" err="1" smtClean="0"/>
              <a:t>hav</a:t>
            </a:r>
            <a:endParaRPr lang="en-CA" dirty="0"/>
          </a:p>
        </p:txBody>
      </p:sp>
      <p:pic>
        <p:nvPicPr>
          <p:cNvPr id="3074"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79512" y="4077072"/>
            <a:ext cx="3960440" cy="260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4149080"/>
            <a:ext cx="4536504"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11560" y="575444"/>
            <a:ext cx="8064896" cy="3416320"/>
          </a:xfrm>
          <a:prstGeom prst="rect">
            <a:avLst/>
          </a:prstGeom>
          <a:noFill/>
        </p:spPr>
        <p:txBody>
          <a:bodyPr wrap="square" rtlCol="0">
            <a:spAutoFit/>
          </a:bodyPr>
          <a:lstStyle/>
          <a:p>
            <a:r>
              <a:rPr lang="en-CA" sz="2400" dirty="0" smtClean="0"/>
              <a:t>In this unfortunate event approximately 1000 people have died and 2000 are injured. To make everything even worse, this tornado was a part of a large tornado outbreak with several other destructive tornadoes in the same day in the states of Tennessee, Kentucky and Indiana as well as the tornadoes in Alabama and Kansas. Including </a:t>
            </a:r>
            <a:r>
              <a:rPr lang="en-CA" sz="2400" dirty="0" smtClean="0"/>
              <a:t>additional tornados 747 people were killed and thousands of people were injured.</a:t>
            </a:r>
          </a:p>
          <a:p>
            <a:r>
              <a:rPr lang="en-CA" sz="2400" dirty="0" smtClean="0"/>
              <a:t>This tornado also left many people homeless.</a:t>
            </a:r>
            <a:endParaRPr lang="en-CA" sz="2400" dirty="0"/>
          </a:p>
        </p:txBody>
      </p:sp>
    </p:spTree>
    <p:extLst>
      <p:ext uri="{BB962C8B-B14F-4D97-AF65-F5344CB8AC3E}">
        <p14:creationId xmlns:p14="http://schemas.microsoft.com/office/powerpoint/2010/main" val="1803684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sz="quarter" idx="13"/>
          </p:nvPr>
        </p:nvSpPr>
        <p:spPr>
          <a:xfrm>
            <a:off x="395288" y="333375"/>
            <a:ext cx="8424862" cy="6335985"/>
          </a:xfrm>
        </p:spPr>
        <p:txBody>
          <a:bodyPr>
            <a:normAutofit/>
          </a:bodyPr>
          <a:lstStyle/>
          <a:p>
            <a:pPr>
              <a:buFont typeface="Arial"/>
              <a:buChar char="•"/>
            </a:pPr>
            <a:r>
              <a:rPr lang="en-CA" sz="2400" i="0" dirty="0">
                <a:solidFill>
                  <a:srgbClr val="000000"/>
                </a:solidFill>
                <a:latin typeface="Arial"/>
              </a:rPr>
              <a:t>One of the survivors described the scene that survivors confronted in </a:t>
            </a:r>
            <a:r>
              <a:rPr lang="en-CA" sz="2400" i="0" dirty="0">
                <a:solidFill>
                  <a:schemeClr val="bg1">
                    <a:lumMod val="50000"/>
                  </a:schemeClr>
                </a:solidFill>
                <a:latin typeface="Arial"/>
              </a:rPr>
              <a:t>the Southwest Indiana town of Griffin:</a:t>
            </a:r>
          </a:p>
          <a:p>
            <a:pPr>
              <a:buFont typeface="Arial"/>
              <a:buChar char="•"/>
            </a:pPr>
            <a:endParaRPr lang="en-CA" sz="2400" i="0" dirty="0">
              <a:solidFill>
                <a:schemeClr val="bg1">
                  <a:lumMod val="50000"/>
                </a:schemeClr>
              </a:solidFill>
              <a:latin typeface="Arial"/>
            </a:endParaRPr>
          </a:p>
          <a:p>
            <a:r>
              <a:rPr lang="en-CA" sz="2400" dirty="0">
                <a:latin typeface="Arial"/>
              </a:rPr>
              <a:t>"When the cloud, bloated with debris and tons of river mud, had passed over a slight rise of land to the east of the village, it left behind a landscape that passed beyond the bounds of despair into unreality. The handful of unscathed citizens from Griffin and surrounding districts were confronted with destruction so complete that some could only guess where they had once lived. The search for family and friends had a special hellishness, as fires flickered over the ruins and the injured wandered about in a daze, mud so thoroughly embedded in their skin that identification was all but impossible."</a:t>
            </a:r>
            <a:endParaRPr lang="en-CA" sz="2400" dirty="0"/>
          </a:p>
          <a:p>
            <a:pPr marL="0" indent="0">
              <a:buNone/>
            </a:pPr>
            <a:r>
              <a:rPr lang="en-CA" sz="2400" i="0" dirty="0">
                <a:solidFill>
                  <a:srgbClr val="000000"/>
                </a:solidFill>
                <a:latin typeface="Arial"/>
              </a:rPr>
              <a:t> </a:t>
            </a:r>
          </a:p>
          <a:p>
            <a:endParaRPr lang="en-CA" sz="2400" dirty="0"/>
          </a:p>
          <a:p>
            <a:endParaRPr lang="en-CA" sz="2400" dirty="0"/>
          </a:p>
        </p:txBody>
      </p:sp>
    </p:spTree>
    <p:extLst>
      <p:ext uri="{BB962C8B-B14F-4D97-AF65-F5344CB8AC3E}">
        <p14:creationId xmlns:p14="http://schemas.microsoft.com/office/powerpoint/2010/main" val="512909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95536" y="116632"/>
            <a:ext cx="8208912" cy="4104456"/>
          </a:xfrm>
        </p:spPr>
        <p:txBody>
          <a:bodyPr>
            <a:normAutofit/>
          </a:bodyPr>
          <a:lstStyle/>
          <a:p>
            <a:r>
              <a:rPr lang="en-CA" sz="2400" dirty="0" smtClean="0">
                <a:latin typeface="Candara" pitchFamily="34" charset="0"/>
              </a:rPr>
              <a:t>There is no clear evidence of  why did this massive tornado outbreak occur. Usually, tornados are violently rotating columns of air that are both in contact with earth and a </a:t>
            </a:r>
            <a:r>
              <a:rPr lang="en-US" sz="2400" dirty="0" smtClean="0"/>
              <a:t>cumulonimbus cloud (or a </a:t>
            </a:r>
            <a:r>
              <a:rPr lang="en-US" sz="2400" dirty="0"/>
              <a:t>cumulus </a:t>
            </a:r>
            <a:r>
              <a:rPr lang="en-US" sz="2400" dirty="0" smtClean="0"/>
              <a:t>cloud in rare cases). They can come  in     many shapes and sizes. There are various types of tornadoes  such  as water sprouts, </a:t>
            </a:r>
            <a:r>
              <a:rPr lang="ru-RU" sz="2400" dirty="0"/>
              <a:t>landspout, multiple vortex </a:t>
            </a:r>
            <a:r>
              <a:rPr lang="ru-RU" sz="2400" dirty="0" smtClean="0"/>
              <a:t>tornado</a:t>
            </a:r>
            <a:r>
              <a:rPr lang="en-CA" sz="2400" dirty="0" smtClean="0"/>
              <a:t>…           All of these form in different places. For example if a tornado    forms above sea it will become a water sprout.</a:t>
            </a:r>
            <a:endParaRPr lang="en-US" sz="2400" dirty="0" smtClean="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077072"/>
            <a:ext cx="396044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2267744" y="1628800"/>
            <a:ext cx="3024336" cy="24482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0960" y="4077072"/>
            <a:ext cx="4392488"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49496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07504" y="188640"/>
            <a:ext cx="8856984" cy="5242896"/>
          </a:xfrm>
        </p:spPr>
        <p:txBody>
          <a:bodyPr>
            <a:normAutofit/>
          </a:bodyPr>
          <a:lstStyle/>
          <a:p>
            <a:pPr marL="0" indent="0">
              <a:buNone/>
            </a:pPr>
            <a:r>
              <a:rPr lang="en-CA" sz="2800" dirty="0" smtClean="0"/>
              <a:t>Tornadoes develop a rotating air which is unique in the U.S. It has also been found out why so many people have died and so much of their property was destroyed:</a:t>
            </a:r>
          </a:p>
          <a:p>
            <a:pPr marL="514350" indent="-514350">
              <a:buAutoNum type="arabicParenR"/>
            </a:pPr>
            <a:r>
              <a:rPr lang="en-CA" sz="2800" dirty="0" smtClean="0"/>
              <a:t>The tornado watch wasn’t active so people couldn’t be warned about the upcoming tornado and just flee the country</a:t>
            </a:r>
          </a:p>
          <a:p>
            <a:pPr marL="514350" indent="-514350">
              <a:buAutoNum type="arabicParenR"/>
            </a:pPr>
            <a:r>
              <a:rPr lang="en-CA" sz="2800" dirty="0" smtClean="0"/>
              <a:t>There weren't any tornado warnings.</a:t>
            </a:r>
          </a:p>
          <a:p>
            <a:pPr marL="514350" indent="-514350">
              <a:buAutoNum type="arabicParenR"/>
            </a:pPr>
            <a:endParaRPr lang="en-CA"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0932" y="3429000"/>
            <a:ext cx="2736304"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005064"/>
            <a:ext cx="525658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8195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2261" y="188640"/>
            <a:ext cx="8496944" cy="5098880"/>
          </a:xfrm>
        </p:spPr>
        <p:txBody>
          <a:bodyPr>
            <a:normAutofit/>
          </a:bodyPr>
          <a:lstStyle/>
          <a:p>
            <a:pPr marL="0" indent="0">
              <a:buNone/>
            </a:pPr>
            <a:r>
              <a:rPr lang="en-CA" sz="2800" dirty="0" smtClean="0"/>
              <a:t>We are hoping that the government is going to start up a “Tornado Warning System” in those areas.</a:t>
            </a:r>
          </a:p>
          <a:p>
            <a:pPr marL="0" indent="0">
              <a:buNone/>
            </a:pPr>
            <a:r>
              <a:rPr lang="en-CA" sz="2800" dirty="0" smtClean="0"/>
              <a:t>Help, food and shelter are being provided to the people who are injured or made homeless during this disaster.</a:t>
            </a:r>
          </a:p>
          <a:p>
            <a:pPr marL="0" indent="0">
              <a:buNone/>
            </a:pPr>
            <a:r>
              <a:rPr lang="en-CA" sz="2800" dirty="0" smtClean="0"/>
              <a:t>A monument was made for all those who didn’t survive.</a:t>
            </a:r>
          </a:p>
          <a:p>
            <a:pPr marL="0" indent="0">
              <a:buNone/>
            </a:pPr>
            <a:r>
              <a:rPr lang="en-CA" sz="2800" dirty="0" smtClean="0"/>
              <a:t>Also the repairing of the city's destroyed has begun</a:t>
            </a:r>
          </a:p>
          <a:p>
            <a:pPr marL="0" indent="0">
              <a:buNone/>
            </a:pPr>
            <a:endParaRPr lang="en-CA"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385" y="4086013"/>
            <a:ext cx="4104456" cy="2775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9252" y="4005063"/>
            <a:ext cx="4536504" cy="2780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5899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endParaRPr lang="en-CA"/>
          </a:p>
        </p:txBody>
      </p:sp>
      <p:sp>
        <p:nvSpPr>
          <p:cNvPr id="3" name="Title 2"/>
          <p:cNvSpPr>
            <a:spLocks noGrp="1"/>
          </p:cNvSpPr>
          <p:nvPr>
            <p:ph type="title"/>
          </p:nvPr>
        </p:nvSpPr>
        <p:spPr/>
        <p:txBody>
          <a:bodyPr/>
          <a:lstStyle/>
          <a:p>
            <a:endParaRPr lang="en-C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9283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 y="0"/>
            <a:ext cx="9288015" cy="8494633"/>
          </a:xfrm>
          <a:prstGeom prst="rect">
            <a:avLst/>
          </a:prstGeom>
          <a:noFill/>
        </p:spPr>
        <p:txBody>
          <a:bodyPr wrap="square" rtlCol="0">
            <a:spAutoFit/>
          </a:bodyPr>
          <a:lstStyle/>
          <a:p>
            <a:r>
              <a:rPr lang="en-CA" sz="1400" dirty="0" smtClean="0"/>
              <a:t>Main reporters: Aleksa </a:t>
            </a:r>
            <a:r>
              <a:rPr lang="en-CA" sz="1400" dirty="0" err="1" smtClean="0"/>
              <a:t>Tunguz</a:t>
            </a:r>
            <a:r>
              <a:rPr lang="en-CA" sz="1400" dirty="0" smtClean="0"/>
              <a:t> and </a:t>
            </a:r>
            <a:r>
              <a:rPr lang="en-CA" sz="1400" dirty="0" err="1" smtClean="0"/>
              <a:t>Ilya</a:t>
            </a:r>
            <a:r>
              <a:rPr lang="en-CA" sz="1400" dirty="0" smtClean="0"/>
              <a:t> </a:t>
            </a:r>
            <a:r>
              <a:rPr lang="en-CA" sz="1400" dirty="0" err="1" smtClean="0"/>
              <a:t>Mikhailovsky</a:t>
            </a:r>
            <a:r>
              <a:rPr lang="en-CA" sz="1400" dirty="0" smtClean="0"/>
              <a:t> 7DD</a:t>
            </a:r>
          </a:p>
          <a:p>
            <a:r>
              <a:rPr lang="en-CA" sz="1400" dirty="0" smtClean="0"/>
              <a:t>Referenced sites:</a:t>
            </a:r>
          </a:p>
          <a:p>
            <a:r>
              <a:rPr lang="en-CA" sz="1400" dirty="0">
                <a:hlinkClick r:id="rId3"/>
              </a:rPr>
              <a:t>http://</a:t>
            </a:r>
            <a:r>
              <a:rPr lang="en-CA" sz="1400" dirty="0" smtClean="0">
                <a:hlinkClick r:id="rId3"/>
              </a:rPr>
              <a:t>en.wikipedia.org/wiki/Tornado</a:t>
            </a:r>
            <a:endParaRPr lang="en-CA" sz="1400" dirty="0" smtClean="0"/>
          </a:p>
          <a:p>
            <a:endParaRPr lang="en-CA" sz="1400" dirty="0" smtClean="0"/>
          </a:p>
          <a:p>
            <a:r>
              <a:rPr lang="en-CA" sz="1400" dirty="0">
                <a:hlinkClick r:id="rId4"/>
              </a:rPr>
              <a:t>http://</a:t>
            </a:r>
            <a:r>
              <a:rPr lang="en-CA" sz="1400" dirty="0" smtClean="0">
                <a:hlinkClick r:id="rId4"/>
              </a:rPr>
              <a:t>en.wikipedia.org/wiki/Tri-State_Tornado</a:t>
            </a:r>
            <a:endParaRPr lang="en-CA" sz="1400" dirty="0" smtClean="0"/>
          </a:p>
          <a:p>
            <a:endParaRPr lang="en-CA" sz="1400" dirty="0" smtClean="0"/>
          </a:p>
          <a:p>
            <a:r>
              <a:rPr lang="en-CA" sz="1400" dirty="0">
                <a:hlinkClick r:id="rId5"/>
              </a:rPr>
              <a:t>http://el.wikipedia.org/wiki/%</a:t>
            </a:r>
            <a:r>
              <a:rPr lang="en-CA" sz="1400" dirty="0" smtClean="0">
                <a:hlinkClick r:id="rId5"/>
              </a:rPr>
              <a:t>CE%91%CF%81%CF%87%CE%B5%CE%AF%CE%BF:Tri-State_Tornado_trackmap_cropped.png</a:t>
            </a:r>
            <a:endParaRPr lang="en-CA" sz="1400" dirty="0" smtClean="0"/>
          </a:p>
          <a:p>
            <a:endParaRPr lang="en-CA" sz="1400" dirty="0" smtClean="0"/>
          </a:p>
          <a:p>
            <a:r>
              <a:rPr lang="en-CA" sz="1400" dirty="0">
                <a:hlinkClick r:id="rId6"/>
              </a:rPr>
              <a:t>http://</a:t>
            </a:r>
            <a:r>
              <a:rPr lang="en-CA" sz="1400" dirty="0" smtClean="0">
                <a:hlinkClick r:id="rId6"/>
              </a:rPr>
              <a:t>en.wikipedia.org/wiki/File:Tri-State_Tornado_Damage_Longview_School.jpg</a:t>
            </a:r>
            <a:endParaRPr lang="en-CA" sz="1400" dirty="0" smtClean="0"/>
          </a:p>
          <a:p>
            <a:endParaRPr lang="en-CA" sz="1400" dirty="0" smtClean="0"/>
          </a:p>
          <a:p>
            <a:r>
              <a:rPr lang="en-CA" sz="1400" dirty="0">
                <a:hlinkClick r:id="rId7"/>
              </a:rPr>
              <a:t>http://</a:t>
            </a:r>
            <a:r>
              <a:rPr lang="en-CA" sz="1400" dirty="0" smtClean="0">
                <a:hlinkClick r:id="rId7"/>
              </a:rPr>
              <a:t>en.wikipedia.org/wiki/File:1925tornado-p2o-b.jpg</a:t>
            </a:r>
            <a:endParaRPr lang="en-CA" sz="1400" dirty="0" smtClean="0"/>
          </a:p>
          <a:p>
            <a:endParaRPr lang="en-CA" sz="1400" dirty="0"/>
          </a:p>
          <a:p>
            <a:r>
              <a:rPr lang="en-CA" sz="1400" dirty="0">
                <a:hlinkClick r:id="rId8"/>
              </a:rPr>
              <a:t>http://</a:t>
            </a:r>
            <a:r>
              <a:rPr lang="en-CA" sz="1400" dirty="0" smtClean="0">
                <a:hlinkClick r:id="rId8"/>
              </a:rPr>
              <a:t>library.thinkquest.org/03oct/00544/english/tornadoes_facts.htm</a:t>
            </a:r>
            <a:endParaRPr lang="en-CA" sz="1400" dirty="0" smtClean="0"/>
          </a:p>
          <a:p>
            <a:endParaRPr lang="en-CA" sz="1400" dirty="0"/>
          </a:p>
          <a:p>
            <a:r>
              <a:rPr lang="en-CA" sz="1400" dirty="0">
                <a:hlinkClick r:id="rId9"/>
              </a:rPr>
              <a:t>http://science.nationalgeographic.com/science/photos/clouds/</a:t>
            </a:r>
            <a:endParaRPr lang="en-CA" sz="1400" dirty="0" smtClean="0"/>
          </a:p>
          <a:p>
            <a:r>
              <a:rPr lang="en-CA" sz="1400" dirty="0">
                <a:hlinkClick r:id="rId10"/>
              </a:rPr>
              <a:t>http://</a:t>
            </a:r>
            <a:r>
              <a:rPr lang="en-CA" sz="1400" dirty="0" smtClean="0">
                <a:hlinkClick r:id="rId10"/>
              </a:rPr>
              <a:t>www.crwflags.com/fotw/flags/us.html</a:t>
            </a:r>
            <a:endParaRPr lang="en-CA" sz="1400" dirty="0" smtClean="0"/>
          </a:p>
          <a:p>
            <a:endParaRPr lang="en-CA" sz="1400" dirty="0"/>
          </a:p>
          <a:p>
            <a:r>
              <a:rPr lang="en-CA" sz="1400" dirty="0">
                <a:hlinkClick r:id="rId11"/>
              </a:rPr>
              <a:t>http://www.theweatherchannelkids.com/weather_ed/weather_encyclopedia/tornadoes/types_of_tornadoes</a:t>
            </a:r>
            <a:r>
              <a:rPr lang="en-CA" sz="1400" dirty="0" smtClean="0">
                <a:hlinkClick r:id="rId11"/>
              </a:rPr>
              <a:t>/</a:t>
            </a:r>
            <a:endParaRPr lang="en-CA" sz="1400" dirty="0" smtClean="0"/>
          </a:p>
          <a:p>
            <a:endParaRPr lang="en-CA" sz="1400" dirty="0"/>
          </a:p>
          <a:p>
            <a:r>
              <a:rPr lang="en-CA" sz="1400" dirty="0">
                <a:hlinkClick r:id="rId12"/>
              </a:rPr>
              <a:t>http://</a:t>
            </a:r>
            <a:r>
              <a:rPr lang="en-CA" sz="1400" dirty="0" smtClean="0">
                <a:hlinkClick r:id="rId12"/>
              </a:rPr>
              <a:t>www.history.com/this-day-in-history/the-tri-state-tornado</a:t>
            </a:r>
            <a:endParaRPr lang="en-CA" sz="1400" dirty="0" smtClean="0"/>
          </a:p>
          <a:p>
            <a:endParaRPr lang="en-CA" sz="1400" dirty="0"/>
          </a:p>
          <a:p>
            <a:r>
              <a:rPr lang="en-CA" sz="1400" dirty="0">
                <a:hlinkClick r:id="rId13"/>
              </a:rPr>
              <a:t>http://www.crh.noaa.gov/pah/?</a:t>
            </a:r>
            <a:r>
              <a:rPr lang="en-CA" sz="1400" dirty="0" smtClean="0">
                <a:hlinkClick r:id="rId13"/>
              </a:rPr>
              <a:t>n=1925tor</a:t>
            </a:r>
            <a:endParaRPr lang="en-CA" sz="1400" dirty="0" smtClean="0"/>
          </a:p>
          <a:p>
            <a:endParaRPr lang="en-CA" sz="1400" dirty="0" smtClean="0"/>
          </a:p>
          <a:p>
            <a:r>
              <a:rPr lang="en-CA" sz="1400" dirty="0">
                <a:hlinkClick r:id="rId14"/>
              </a:rPr>
              <a:t>http://www.in.gov/history/3774.htm</a:t>
            </a:r>
            <a:endParaRPr lang="en-CA" sz="1400" dirty="0"/>
          </a:p>
          <a:p>
            <a:endParaRPr lang="en-CA" sz="1600" dirty="0" smtClean="0"/>
          </a:p>
          <a:p>
            <a:r>
              <a:rPr lang="en-CA" sz="1600" dirty="0">
                <a:hlinkClick r:id="rId15"/>
              </a:rPr>
              <a:t>http://www.wunderground.com/blog/weatherhistorian/comment.html?entrynum=21</a:t>
            </a:r>
            <a:endParaRPr lang="en-CA" sz="1600" dirty="0" smtClean="0"/>
          </a:p>
          <a:p>
            <a:endParaRPr lang="en-CA" sz="1600" dirty="0"/>
          </a:p>
          <a:p>
            <a:endParaRPr lang="en-CA" dirty="0" smtClean="0"/>
          </a:p>
          <a:p>
            <a:endParaRPr lang="en-CA" dirty="0"/>
          </a:p>
          <a:p>
            <a:endParaRPr lang="en-CA" dirty="0" smtClean="0"/>
          </a:p>
          <a:p>
            <a:endParaRPr lang="en-CA" dirty="0" smtClean="0"/>
          </a:p>
          <a:p>
            <a:endParaRPr lang="en-CA" dirty="0"/>
          </a:p>
          <a:p>
            <a:endParaRPr lang="en-CA" dirty="0" smtClean="0"/>
          </a:p>
          <a:p>
            <a:endParaRPr lang="en-CA" dirty="0" smtClean="0"/>
          </a:p>
          <a:p>
            <a:endParaRPr lang="en-CA" dirty="0" smtClean="0"/>
          </a:p>
          <a:p>
            <a:endParaRPr lang="en-CA" dirty="0"/>
          </a:p>
        </p:txBody>
      </p:sp>
      <p:sp>
        <p:nvSpPr>
          <p:cNvPr id="6" name="TextBox 5"/>
          <p:cNvSpPr txBox="1"/>
          <p:nvPr/>
        </p:nvSpPr>
        <p:spPr>
          <a:xfrm>
            <a:off x="7596336" y="2996952"/>
            <a:ext cx="1152128" cy="369332"/>
          </a:xfrm>
          <a:prstGeom prst="rect">
            <a:avLst/>
          </a:prstGeom>
          <a:noFill/>
        </p:spPr>
        <p:txBody>
          <a:bodyPr wrap="square" rtlCol="0">
            <a:spAutoFit/>
          </a:bodyPr>
          <a:lstStyle/>
          <a:p>
            <a:endParaRPr lang="en-CA" dirty="0"/>
          </a:p>
        </p:txBody>
      </p:sp>
    </p:spTree>
    <p:extLst>
      <p:ext uri="{BB962C8B-B14F-4D97-AF65-F5344CB8AC3E}">
        <p14:creationId xmlns:p14="http://schemas.microsoft.com/office/powerpoint/2010/main" val="3741994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TC101859861[[fn=Tradeshow]]</Template>
  <TotalTime>389</TotalTime>
  <Words>593</Words>
  <Application>Microsoft Office PowerPoint</Application>
  <PresentationFormat>On-screen Show (4:3)</PresentationFormat>
  <Paragraphs>53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Tradeshow</vt:lpstr>
      <vt:lpstr>PowerPoint Presentation</vt:lpstr>
      <vt:lpstr>PowerPoint Presentation</vt:lpstr>
      <vt:lpstr>PowerPoint Presentation</vt:lpstr>
      <vt:lpstr>hav</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Aleksa</dc:creator>
  <cp:lastModifiedBy>Aleksa</cp:lastModifiedBy>
  <cp:revision>20</cp:revision>
  <dcterms:created xsi:type="dcterms:W3CDTF">2012-04-28T11:29:43Z</dcterms:created>
  <dcterms:modified xsi:type="dcterms:W3CDTF">2012-05-05T13:25:37Z</dcterms:modified>
</cp:coreProperties>
</file>